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271" r:id="rId4"/>
    <p:sldId id="291" r:id="rId5"/>
    <p:sldId id="292" r:id="rId6"/>
    <p:sldId id="293" r:id="rId7"/>
    <p:sldId id="297" r:id="rId8"/>
    <p:sldId id="296" r:id="rId9"/>
    <p:sldId id="354" r:id="rId10"/>
    <p:sldId id="258" r:id="rId11"/>
    <p:sldId id="268" r:id="rId12"/>
    <p:sldId id="269" r:id="rId13"/>
    <p:sldId id="259" r:id="rId14"/>
    <p:sldId id="274" r:id="rId15"/>
    <p:sldId id="298" r:id="rId16"/>
    <p:sldId id="264" r:id="rId17"/>
    <p:sldId id="340" r:id="rId18"/>
    <p:sldId id="272" r:id="rId19"/>
    <p:sldId id="311" r:id="rId20"/>
    <p:sldId id="287" r:id="rId21"/>
    <p:sldId id="309" r:id="rId22"/>
    <p:sldId id="310" r:id="rId23"/>
    <p:sldId id="365" r:id="rId24"/>
    <p:sldId id="312" r:id="rId25"/>
    <p:sldId id="313" r:id="rId26"/>
    <p:sldId id="339" r:id="rId27"/>
    <p:sldId id="306" r:id="rId28"/>
    <p:sldId id="363" r:id="rId29"/>
    <p:sldId id="308" r:id="rId30"/>
    <p:sldId id="357" r:id="rId31"/>
    <p:sldId id="355" r:id="rId32"/>
    <p:sldId id="356" r:id="rId33"/>
    <p:sldId id="364" r:id="rId34"/>
    <p:sldId id="299" r:id="rId35"/>
    <p:sldId id="337" r:id="rId36"/>
    <p:sldId id="273" r:id="rId37"/>
    <p:sldId id="351" r:id="rId38"/>
    <p:sldId id="338" r:id="rId39"/>
    <p:sldId id="270" r:id="rId40"/>
    <p:sldId id="314" r:id="rId41"/>
    <p:sldId id="300" r:id="rId42"/>
    <p:sldId id="341" r:id="rId43"/>
    <p:sldId id="275" r:id="rId44"/>
    <p:sldId id="315" r:id="rId45"/>
    <p:sldId id="342" r:id="rId46"/>
    <p:sldId id="290" r:id="rId47"/>
    <p:sldId id="362" r:id="rId48"/>
    <p:sldId id="367" r:id="rId49"/>
    <p:sldId id="343" r:id="rId50"/>
    <p:sldId id="276" r:id="rId51"/>
    <p:sldId id="366" r:id="rId52"/>
    <p:sldId id="267" r:id="rId53"/>
    <p:sldId id="278" r:id="rId54"/>
    <p:sldId id="279" r:id="rId55"/>
    <p:sldId id="280" r:id="rId56"/>
    <p:sldId id="374" r:id="rId57"/>
    <p:sldId id="260" r:id="rId58"/>
    <p:sldId id="283" r:id="rId59"/>
    <p:sldId id="282" r:id="rId60"/>
    <p:sldId id="358" r:id="rId61"/>
    <p:sldId id="281" r:id="rId62"/>
    <p:sldId id="284" r:id="rId63"/>
    <p:sldId id="294" r:id="rId64"/>
    <p:sldId id="265" r:id="rId65"/>
    <p:sldId id="301" r:id="rId66"/>
    <p:sldId id="266" r:id="rId67"/>
    <p:sldId id="302" r:id="rId68"/>
    <p:sldId id="303" r:id="rId69"/>
    <p:sldId id="305" r:id="rId70"/>
    <p:sldId id="359" r:id="rId71"/>
    <p:sldId id="360" r:id="rId72"/>
    <p:sldId id="304" r:id="rId73"/>
    <p:sldId id="361" r:id="rId74"/>
    <p:sldId id="372" r:id="rId75"/>
    <p:sldId id="373" r:id="rId76"/>
    <p:sldId id="285" r:id="rId77"/>
    <p:sldId id="295" r:id="rId78"/>
    <p:sldId id="378" r:id="rId79"/>
    <p:sldId id="261" r:id="rId80"/>
    <p:sldId id="377" r:id="rId81"/>
    <p:sldId id="368" r:id="rId82"/>
    <p:sldId id="352" r:id="rId83"/>
    <p:sldId id="353" r:id="rId84"/>
    <p:sldId id="336" r:id="rId85"/>
    <p:sldId id="320" r:id="rId86"/>
    <p:sldId id="349" r:id="rId87"/>
    <p:sldId id="350" r:id="rId88"/>
    <p:sldId id="348" r:id="rId89"/>
    <p:sldId id="321" r:id="rId90"/>
    <p:sldId id="316" r:id="rId91"/>
    <p:sldId id="369" r:id="rId92"/>
    <p:sldId id="317" r:id="rId93"/>
    <p:sldId id="371" r:id="rId94"/>
    <p:sldId id="318" r:id="rId95"/>
    <p:sldId id="319" r:id="rId96"/>
    <p:sldId id="344" r:id="rId97"/>
    <p:sldId id="334" r:id="rId98"/>
    <p:sldId id="335" r:id="rId99"/>
    <p:sldId id="333" r:id="rId100"/>
    <p:sldId id="323" r:id="rId101"/>
    <p:sldId id="347" r:id="rId102"/>
    <p:sldId id="332" r:id="rId103"/>
    <p:sldId id="327" r:id="rId104"/>
    <p:sldId id="326" r:id="rId105"/>
    <p:sldId id="324" r:id="rId106"/>
    <p:sldId id="345" r:id="rId107"/>
    <p:sldId id="331" r:id="rId108"/>
    <p:sldId id="325" r:id="rId109"/>
    <p:sldId id="329" r:id="rId110"/>
    <p:sldId id="330" r:id="rId111"/>
    <p:sldId id="346" r:id="rId112"/>
    <p:sldId id="263" r:id="rId113"/>
    <p:sldId id="375" r:id="rId114"/>
    <p:sldId id="37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378CC48-01D8-4641-9291-A3D22448F133}">
          <p14:sldIdLst>
            <p14:sldId id="256"/>
            <p14:sldId id="257"/>
            <p14:sldId id="271"/>
            <p14:sldId id="291"/>
            <p14:sldId id="292"/>
            <p14:sldId id="293"/>
            <p14:sldId id="297"/>
            <p14:sldId id="296"/>
            <p14:sldId id="354"/>
          </p14:sldIdLst>
        </p14:section>
        <p14:section name="Visual Studio" id="{A1DE2FF2-870B-4BF9-A2BA-B332D71D2E09}">
          <p14:sldIdLst>
            <p14:sldId id="258"/>
            <p14:sldId id="268"/>
            <p14:sldId id="269"/>
            <p14:sldId id="259"/>
            <p14:sldId id="274"/>
            <p14:sldId id="298"/>
            <p14:sldId id="264"/>
          </p14:sldIdLst>
        </p14:section>
        <p14:section name="Breakpoints" id="{E6A0204B-7FC8-4A52-BBCB-8E0C9D5486E9}">
          <p14:sldIdLst>
            <p14:sldId id="340"/>
            <p14:sldId id="272"/>
            <p14:sldId id="311"/>
            <p14:sldId id="287"/>
            <p14:sldId id="309"/>
            <p14:sldId id="310"/>
            <p14:sldId id="365"/>
            <p14:sldId id="312"/>
            <p14:sldId id="313"/>
            <p14:sldId id="339"/>
            <p14:sldId id="306"/>
            <p14:sldId id="363"/>
            <p14:sldId id="308"/>
            <p14:sldId id="357"/>
            <p14:sldId id="355"/>
            <p14:sldId id="356"/>
            <p14:sldId id="364"/>
            <p14:sldId id="299"/>
            <p14:sldId id="337"/>
            <p14:sldId id="273"/>
            <p14:sldId id="351"/>
            <p14:sldId id="338"/>
            <p14:sldId id="270"/>
            <p14:sldId id="314"/>
            <p14:sldId id="300"/>
          </p14:sldIdLst>
        </p14:section>
        <p14:section name="VS Window Usage" id="{6556171A-4692-4D28-92B2-83DFB64E4B8C}">
          <p14:sldIdLst>
            <p14:sldId id="341"/>
            <p14:sldId id="275"/>
            <p14:sldId id="315"/>
            <p14:sldId id="342"/>
            <p14:sldId id="290"/>
            <p14:sldId id="362"/>
            <p14:sldId id="367"/>
            <p14:sldId id="343"/>
            <p14:sldId id="276"/>
            <p14:sldId id="366"/>
          </p14:sldIdLst>
        </p14:section>
        <p14:section name="Code Attributes" id="{B1596FDC-4CBF-4915-AD47-91AA71C4DE47}">
          <p14:sldIdLst>
            <p14:sldId id="267"/>
            <p14:sldId id="278"/>
            <p14:sldId id="279"/>
            <p14:sldId id="280"/>
            <p14:sldId id="374"/>
          </p14:sldIdLst>
        </p14:section>
        <p14:section name="PDBs" id="{B8602098-D43F-4FC2-8328-03556228DFEF}">
          <p14:sldIdLst>
            <p14:sldId id="260"/>
            <p14:sldId id="283"/>
            <p14:sldId id="282"/>
            <p14:sldId id="358"/>
            <p14:sldId id="281"/>
            <p14:sldId id="284"/>
            <p14:sldId id="294"/>
            <p14:sldId id="265"/>
            <p14:sldId id="301"/>
            <p14:sldId id="266"/>
            <p14:sldId id="302"/>
            <p14:sldId id="303"/>
            <p14:sldId id="305"/>
            <p14:sldId id="359"/>
            <p14:sldId id="360"/>
            <p14:sldId id="304"/>
            <p14:sldId id="361"/>
            <p14:sldId id="372"/>
            <p14:sldId id="373"/>
            <p14:sldId id="285"/>
            <p14:sldId id="295"/>
            <p14:sldId id="378"/>
          </p14:sldIdLst>
        </p14:section>
        <p14:section name="Production Debugging" id="{E28AB585-D6A9-475D-8EF6-6728F1C8B503}">
          <p14:sldIdLst>
            <p14:sldId id="261"/>
            <p14:sldId id="377"/>
            <p14:sldId id="368"/>
            <p14:sldId id="352"/>
            <p14:sldId id="353"/>
            <p14:sldId id="336"/>
            <p14:sldId id="320"/>
            <p14:sldId id="349"/>
            <p14:sldId id="350"/>
            <p14:sldId id="348"/>
            <p14:sldId id="321"/>
            <p14:sldId id="316"/>
            <p14:sldId id="369"/>
            <p14:sldId id="317"/>
            <p14:sldId id="371"/>
            <p14:sldId id="318"/>
            <p14:sldId id="319"/>
            <p14:sldId id="344"/>
            <p14:sldId id="334"/>
            <p14:sldId id="335"/>
            <p14:sldId id="333"/>
            <p14:sldId id="323"/>
            <p14:sldId id="347"/>
            <p14:sldId id="332"/>
            <p14:sldId id="327"/>
            <p14:sldId id="326"/>
            <p14:sldId id="324"/>
            <p14:sldId id="345"/>
            <p14:sldId id="331"/>
            <p14:sldId id="325"/>
            <p14:sldId id="329"/>
            <p14:sldId id="330"/>
            <p14:sldId id="346"/>
            <p14:sldId id="263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457" autoAdjust="0"/>
  </p:normalViewPr>
  <p:slideViewPr>
    <p:cSldViewPr snapToGrid="0">
      <p:cViewPr varScale="1">
        <p:scale>
          <a:sx n="100" d="100"/>
          <a:sy n="100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5EE65-38B0-4087-92EA-135E91AE94F9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AAC1E-D671-4338-92CD-CF2A6F10A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2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MyDouble.linq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8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0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</a:t>
            </a:r>
            <a:r>
              <a:rPr lang="en-US" dirty="0" err="1" smtClean="0"/>
              <a:t>mutli</a:t>
            </a:r>
            <a:r>
              <a:rPr lang="en-US" dirty="0" smtClean="0"/>
              <a:t>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</a:t>
            </a:r>
            <a:r>
              <a:rPr lang="en-US" dirty="0" err="1" smtClean="0"/>
              <a:t>mutli</a:t>
            </a:r>
            <a:r>
              <a:rPr lang="en-US" dirty="0" smtClean="0"/>
              <a:t>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1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25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9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8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5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TestDriver</a:t>
            </a:r>
            <a:r>
              <a:rPr lang="en-US" dirty="0" smtClean="0"/>
              <a:t> SymCheck.ps1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57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9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77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Crashy</a:t>
            </a:r>
            <a:r>
              <a:rPr lang="en-US" dirty="0" smtClean="0"/>
              <a:t> Procdump.ps1</a:t>
            </a:r>
          </a:p>
          <a:p>
            <a:r>
              <a:rPr lang="en-US" dirty="0" err="1" smtClean="0"/>
              <a:t>Hangy</a:t>
            </a:r>
            <a:r>
              <a:rPr lang="en-US" dirty="0" smtClean="0"/>
              <a:t> ProcDump.ps1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4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00:10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1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7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to: "How do I set a breakpoint if I don't have the source?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Symbol / Source Server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bp</a:t>
            </a:r>
            <a:r>
              <a:rPr lang="en-US" dirty="0" smtClean="0"/>
              <a:t> to function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Async</a:t>
            </a:r>
            <a:r>
              <a:rPr lang="en-US" dirty="0" smtClean="0"/>
              <a:t> methods don't appear to work with Function Breakpoints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ctor</a:t>
            </a:r>
            <a:r>
              <a:rPr lang="en-US" dirty="0" smtClean="0"/>
              <a:t> to get source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Beware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.NET Framework Debugging Control </a:t>
            </a:r>
            <a:r>
              <a:rPr lang="en-US" dirty="0" err="1" smtClean="0"/>
              <a:t>ini</a:t>
            </a:r>
            <a:r>
              <a:rPr lang="en-US" dirty="0" smtClean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COMPLUS_ZapDisable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20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to: "How do I set a breakpoint if I don't have the source?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Symbol / Source Server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bp</a:t>
            </a:r>
            <a:r>
              <a:rPr lang="en-US" dirty="0" smtClean="0"/>
              <a:t> to function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Async</a:t>
            </a:r>
            <a:r>
              <a:rPr lang="en-US" dirty="0" smtClean="0"/>
              <a:t> methods don't appear to work with Function Breakpoints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  <a:r>
              <a:rPr lang="en-US" dirty="0" err="1" smtClean="0"/>
              <a:t>ctor</a:t>
            </a:r>
            <a:r>
              <a:rPr lang="en-US" dirty="0" smtClean="0"/>
              <a:t> to get source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Beware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.NET Framework Debugging Control </a:t>
            </a:r>
            <a:r>
              <a:rPr lang="en-US" dirty="0" err="1" smtClean="0"/>
              <a:t>ini</a:t>
            </a:r>
            <a:r>
              <a:rPr lang="en-US" dirty="0" smtClean="0"/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COMPLUS_ZapDisable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56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00:25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2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BAAC1E-D671-4338-92CD-CF2A6F10A9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1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0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5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5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74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0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196CB-E234-4F54-B680-B81E08C167DB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216CE-88E7-4D25-842F-B60BE85F8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9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tes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s.msdn.microsoft.com/tom/" TargetMode="External"/><Relationship Id="rId4" Type="http://schemas.openxmlformats.org/officeDocument/2006/relationships/hyperlink" Target="http://www.wintellect.com/devcenter/author/jrobbins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is.gd/Aqc2KR" TargetMode="External"/><Relationship Id="rId2" Type="http://schemas.openxmlformats.org/officeDocument/2006/relationships/hyperlink" Target="https://github.com/codekaizen/AdvNetDebugg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kaizen/AdvNetDebugging/FoodNameClusteri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518867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kaizen/AdvNetDebugg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tellect/WintellectPowerShel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46237"/>
          </a:xfrm>
        </p:spPr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.Net</a:t>
            </a:r>
            <a:r>
              <a:rPr lang="en-US" dirty="0" smtClean="0"/>
              <a:t> Debugging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10272"/>
            <a:ext cx="9144000" cy="1655762"/>
          </a:xfrm>
        </p:spPr>
        <p:txBody>
          <a:bodyPr/>
          <a:lstStyle/>
          <a:p>
            <a:r>
              <a:rPr lang="en-US" dirty="0" smtClean="0"/>
              <a:t>The secret sauce to become a </a:t>
            </a:r>
            <a:r>
              <a:rPr lang="en-US" strike="sngStrike" dirty="0" err="1" smtClean="0"/>
              <a:t>rockstar</a:t>
            </a:r>
            <a:r>
              <a:rPr lang="en-US" dirty="0" smtClean="0"/>
              <a:t> </a:t>
            </a:r>
            <a:r>
              <a:rPr lang="en-US" strike="sngStrike" dirty="0" smtClean="0"/>
              <a:t>ninja</a:t>
            </a:r>
            <a:r>
              <a:rPr lang="en-US" dirty="0" smtClean="0"/>
              <a:t> unicorn developer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64" y="4338443"/>
            <a:ext cx="2516271" cy="17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37075"/>
          </a:xfrm>
        </p:spPr>
        <p:txBody>
          <a:bodyPr/>
          <a:lstStyle/>
          <a:p>
            <a:r>
              <a:rPr lang="en-US" dirty="0" smtClean="0"/>
              <a:t>Visual Studio is like Visual Studio Code, </a:t>
            </a:r>
            <a:br>
              <a:rPr lang="en-US" dirty="0" smtClean="0"/>
            </a:br>
            <a:r>
              <a:rPr lang="en-US" i="1" dirty="0" smtClean="0"/>
              <a:t>with debugging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77" y="3847836"/>
            <a:ext cx="2349646" cy="21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ETW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828800"/>
            <a:ext cx="118300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19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ETW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13707" y="2424223"/>
            <a:ext cx="6564585" cy="2308324"/>
            <a:chOff x="1731603" y="2328530"/>
            <a:chExt cx="6564585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554944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EtwDataLogging</a:t>
              </a: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Stop-</a:t>
              </a:r>
              <a:r>
                <a:rPr lang="en-US" sz="3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EtwDataLogging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2748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26404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 smtClean="0"/>
              <a:t>GFlags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33221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690688"/>
            <a:ext cx="51625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833"/>
          <a:stretch/>
        </p:blipFill>
        <p:spPr>
          <a:xfrm>
            <a:off x="1095633" y="1364394"/>
            <a:ext cx="9687697" cy="52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9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086" y="1754659"/>
            <a:ext cx="11813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2260:07ec @ 694485375 - </a:t>
            </a:r>
            <a:r>
              <a:rPr lang="en-US" dirty="0" err="1"/>
              <a:t>LdrLoadDll</a:t>
            </a:r>
            <a:r>
              <a:rPr lang="en-US" dirty="0"/>
              <a:t> - ENTER: DLL name: C:\Windows\SYSTEM32\MSCOREE.DLL DLL path: NULL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LdrpLoadDll</a:t>
            </a:r>
            <a:r>
              <a:rPr lang="en-US" dirty="0"/>
              <a:t> - ENTER: DLL name: C:\Windows\SYSTEM32\MSCOREE.DLL DLL path: C:\Program Files 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LdrpLoadDll</a:t>
            </a:r>
            <a:r>
              <a:rPr lang="en-US" dirty="0"/>
              <a:t> - INFO: Loading DLL C:\Windows\SYSTEM32\MSCOREE.DLL from path C:\Program </a:t>
            </a:r>
            <a:r>
              <a:rPr lang="en-US" dirty="0" smtClean="0"/>
              <a:t>Fi</a:t>
            </a:r>
            <a:endParaRPr lang="en-US" dirty="0"/>
          </a:p>
          <a:p>
            <a:r>
              <a:rPr lang="en-US" dirty="0"/>
              <a:t>2260:07ec @ 694485375 - </a:t>
            </a:r>
            <a:r>
              <a:rPr lang="en-US" dirty="0" err="1"/>
              <a:t>LdrpFindOrMapDll</a:t>
            </a:r>
            <a:r>
              <a:rPr lang="en-US" dirty="0"/>
              <a:t> - ENTER: DLL name: C:\Windows\SYSTEM32\MSCOREE.DLL DLL path: C:\</a:t>
            </a:r>
            <a:r>
              <a:rPr lang="en-US" dirty="0" smtClean="0"/>
              <a:t>Prog</a:t>
            </a:r>
            <a:endParaRPr lang="en-US" dirty="0"/>
          </a:p>
          <a:p>
            <a:r>
              <a:rPr lang="en-US" dirty="0"/>
              <a:t>2260:07ec @ 694485375 - </a:t>
            </a:r>
            <a:r>
              <a:rPr lang="en-US" dirty="0" err="1"/>
              <a:t>LdrpSearchPath</a:t>
            </a:r>
            <a:r>
              <a:rPr lang="en-US" dirty="0"/>
              <a:t> - ENTER: DLL name: C:\Windows\SYSTEM32\MSCOREE.DLL DLL path: C:\Program 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LdrpResolveFileName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LdrpResolveFileName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LdrpResolveDllName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LdrpResolveDllName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694485375 - </a:t>
            </a:r>
            <a:r>
              <a:rPr lang="en-US" dirty="0" err="1"/>
              <a:t>LdrpSearchPath</a:t>
            </a:r>
            <a:r>
              <a:rPr lang="en-US" dirty="0"/>
              <a:t> - RETURN: Status: 0x00000000</a:t>
            </a:r>
          </a:p>
          <a:p>
            <a:r>
              <a:rPr lang="en-US" dirty="0"/>
              <a:t>2260:07ec @ 694485391 - </a:t>
            </a:r>
            <a:r>
              <a:rPr lang="en-US" dirty="0" err="1"/>
              <a:t>LdrpMapViewOfSection</a:t>
            </a:r>
            <a:r>
              <a:rPr lang="en-US" dirty="0"/>
              <a:t> - ENTER: DLL name: C:\Windows\SYSTEM32\MSCOREE.DLL</a:t>
            </a:r>
          </a:p>
          <a:p>
            <a:r>
              <a:rPr lang="en-US" dirty="0" err="1"/>
              <a:t>ModLoad</a:t>
            </a:r>
            <a:r>
              <a:rPr lang="en-US" dirty="0"/>
              <a:t>: 746a0000 746ea000 C:\Windows\SysWOW64\MSCOREE.DLL</a:t>
            </a:r>
          </a:p>
          <a:p>
            <a:r>
              <a:rPr lang="en-US" dirty="0"/>
              <a:t>(2260.7ec): Access violation - code c0000005 (first chance)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096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</a:t>
            </a:r>
            <a:r>
              <a:rPr lang="en-US" dirty="0" err="1" smtClean="0"/>
              <a:t>GFlags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52094" y="2360427"/>
            <a:ext cx="8287811" cy="2308324"/>
            <a:chOff x="1731603" y="2328530"/>
            <a:chExt cx="8287811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72726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Enable-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StartWithDebugger</a:t>
              </a:r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Disable-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StartWithDebugger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6154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26404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/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31657106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274" y="2327189"/>
            <a:ext cx="229552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45" y="2041439"/>
            <a:ext cx="68675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65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6062"/>
            <a:ext cx="2714625" cy="1285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37" y="2200274"/>
            <a:ext cx="2743200" cy="245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49" y="2471736"/>
            <a:ext cx="2828925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752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193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4318"/>
            <a:ext cx="7277878" cy="5421671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>
            <a:off x="8240233" y="1605517"/>
            <a:ext cx="1148316" cy="3923413"/>
          </a:xfrm>
          <a:prstGeom prst="rightBrace">
            <a:avLst>
              <a:gd name="adj1" fmla="val 43171"/>
              <a:gd name="adj2" fmla="val 50000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79000" y="3258822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Debug Tool </a:t>
            </a:r>
          </a:p>
          <a:p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977" y="1468381"/>
            <a:ext cx="8056045" cy="51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8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in Production - Fusion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324070" y="2615609"/>
            <a:ext cx="5543859" cy="2308324"/>
            <a:chOff x="1731603" y="2328530"/>
            <a:chExt cx="5543859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452871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Enable-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FusionLog</a:t>
              </a:r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Disable-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FusionLog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887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61" y="1690688"/>
            <a:ext cx="2714651" cy="3549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73" y="1551127"/>
            <a:ext cx="3143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831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2363" y="2305616"/>
            <a:ext cx="10576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Tess </a:t>
            </a:r>
            <a:r>
              <a:rPr lang="en-US" sz="2800" dirty="0" err="1" smtClean="0"/>
              <a:t>Ferrandez</a:t>
            </a:r>
            <a:r>
              <a:rPr lang="en-US" sz="2800" dirty="0"/>
              <a:t> - </a:t>
            </a:r>
            <a:r>
              <a:rPr lang="en-US" sz="2800" dirty="0">
                <a:hlinkClick r:id="rId3"/>
              </a:rPr>
              <a:t>https://blogs.msdn.microsoft.com/tess</a:t>
            </a:r>
            <a:r>
              <a:rPr lang="en-US" sz="2800" dirty="0" smtClean="0">
                <a:hlinkClick r:id="rId3"/>
              </a:rPr>
              <a:t>/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John Robbins - </a:t>
            </a:r>
            <a:r>
              <a:rPr lang="en-US" sz="2800" dirty="0">
                <a:hlinkClick r:id="rId4"/>
              </a:rPr>
              <a:t>http://</a:t>
            </a:r>
            <a:r>
              <a:rPr lang="en-US" sz="2800" dirty="0" smtClean="0">
                <a:hlinkClick r:id="rId4"/>
              </a:rPr>
              <a:t>www.wintellect.com/devcenter/author/jrobbins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/>
              <a:t>Tom Christian - </a:t>
            </a:r>
            <a:r>
              <a:rPr lang="en-US" sz="2800" dirty="0">
                <a:hlinkClick r:id="rId5"/>
              </a:rPr>
              <a:t>https://blogs.msdn.microsoft.com/tom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 smtClean="0"/>
              <a:t>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8767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6880" y="1659285"/>
            <a:ext cx="8778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Code: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://github.com/codekaizen/AdvNetDebugging</a:t>
            </a:r>
            <a:r>
              <a:rPr lang="en-US" sz="3200" dirty="0" smtClean="0">
                <a:hlinkClick r:id="rId2"/>
              </a:rPr>
              <a:t>/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Tools:</a:t>
            </a:r>
          </a:p>
          <a:p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is.gd/Aqc2KR</a:t>
            </a:r>
            <a:r>
              <a:rPr lang="en-US" sz="3200" dirty="0" smtClean="0"/>
              <a:t>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6220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2" y="393117"/>
            <a:ext cx="10515600" cy="1006471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192" y="3610947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Threads: Ctrl-Alt-H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2071" y="3610947"/>
            <a:ext cx="112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Stack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6192" y="6282612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Immediate: Ctrl-Alt-I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2070" y="628261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2" y="1595630"/>
            <a:ext cx="4268004" cy="1819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70" y="1595630"/>
            <a:ext cx="4992657" cy="1822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2" y="4620255"/>
            <a:ext cx="4268004" cy="1662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70" y="4620255"/>
            <a:ext cx="4722069" cy="16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92" y="393117"/>
            <a:ext cx="10515600" cy="1006471"/>
          </a:xfrm>
        </p:spPr>
        <p:txBody>
          <a:bodyPr/>
          <a:lstStyle/>
          <a:p>
            <a:r>
              <a:rPr lang="en-US" dirty="0" smtClean="0"/>
              <a:t>Useful VS tool windows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2" y="1595631"/>
            <a:ext cx="4695825" cy="1819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6192" y="3610947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Exception Settings: Ctrl-Alt-E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071" y="1595630"/>
            <a:ext cx="5461026" cy="1819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2071" y="36109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6192" y="6282612"/>
            <a:ext cx="33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Tasks: Ctrl-Shift-D, 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32070" y="6282612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Stacks: Ctrl-Shift-D, 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92" y="4710888"/>
            <a:ext cx="4695825" cy="90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70" y="4075959"/>
            <a:ext cx="3674656" cy="21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2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Intellitrace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68" y="1351054"/>
            <a:ext cx="7768863" cy="52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343026"/>
            <a:ext cx="2571750" cy="518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43075" y="5067299"/>
            <a:ext cx="1657350" cy="1390651"/>
          </a:xfrm>
          <a:prstGeom prst="rect">
            <a:avLst/>
          </a:prstGeom>
          <a:solidFill>
            <a:srgbClr val="ED7D31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43075" y="1343026"/>
            <a:ext cx="3997792" cy="37242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400425" y="1343027"/>
            <a:ext cx="7679857" cy="37242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43075" y="6457951"/>
            <a:ext cx="3997792" cy="666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00425" y="6443663"/>
            <a:ext cx="7679857" cy="809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67" y="1343026"/>
            <a:ext cx="533941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1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debugging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66" y="1567989"/>
            <a:ext cx="3862875" cy="4897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492" y="1684980"/>
            <a:ext cx="5819799" cy="916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492" y="3277681"/>
            <a:ext cx="5819799" cy="1079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492" y="5032731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0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8718" y="2766219"/>
            <a:ext cx="4534564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Breakpoints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9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101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08046"/>
            <a:ext cx="685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"Usual" breakpoints (F9) = </a:t>
            </a:r>
            <a:r>
              <a:rPr lang="en-US" b="1" i="1" dirty="0" smtClean="0"/>
              <a:t>Location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on function name = </a:t>
            </a:r>
            <a:r>
              <a:rPr lang="en-US" b="1" i="1" dirty="0" smtClean="0"/>
              <a:t>Function breakpoints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with condition / filter = </a:t>
            </a:r>
            <a:r>
              <a:rPr lang="en-US" b="1" i="1" dirty="0" smtClean="0"/>
              <a:t>Advanced breakpoints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Breakpoint in script = </a:t>
            </a:r>
            <a:r>
              <a:rPr lang="en-US" b="1" i="1" dirty="0" smtClean="0"/>
              <a:t>Mapped breakpoints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85451"/>
              </p:ext>
            </p:extLst>
          </p:nvPr>
        </p:nvGraphicFramePr>
        <p:xfrm>
          <a:off x="2114107" y="3023708"/>
          <a:ext cx="8128000" cy="346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50088"/>
                <a:gridCol w="6977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Icons</a:t>
                      </a:r>
                      <a:br>
                        <a:rPr lang="en-US" dirty="0" smtClean="0"/>
                      </a:br>
                      <a:r>
                        <a:rPr lang="en-US" sz="900" dirty="0" smtClean="0"/>
                        <a:t>Enabled</a:t>
                      </a:r>
                      <a:r>
                        <a:rPr lang="en-US" sz="900" baseline="0" dirty="0" smtClean="0"/>
                        <a:t>  Disabled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Indicates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r>
                        <a:rPr lang="en-US" baseline="0" dirty="0" smtClean="0"/>
                        <a:t> breakpoint / Function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Mapped breakpoint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Advanced </a:t>
                      </a:r>
                      <a:r>
                        <a:rPr lang="en-US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Mapped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tracepoint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cannot be set (breakpoint set</a:t>
                      </a:r>
                      <a:r>
                        <a:rPr lang="en-US" baseline="0" dirty="0" smtClean="0"/>
                        <a:t> error)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source cannot be found (breakpoint set warning)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06" y="3581064"/>
            <a:ext cx="6477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06" y="3962400"/>
            <a:ext cx="647700" cy="29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406" y="4331157"/>
            <a:ext cx="647700" cy="295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593" y="4651204"/>
            <a:ext cx="695325" cy="352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140" y="5020143"/>
            <a:ext cx="695325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9593" y="5382093"/>
            <a:ext cx="695325" cy="352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4830" y="5761507"/>
            <a:ext cx="704850" cy="352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830" y="6141576"/>
            <a:ext cx="7048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Import / Export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250" y="3117668"/>
            <a:ext cx="6941500" cy="16968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852160" y="3378927"/>
            <a:ext cx="1593670" cy="109728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exciting old technologies!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Visual Studio </a:t>
            </a:r>
            <a:r>
              <a:rPr lang="en-US" i="1" strike="sngStrike" dirty="0" smtClean="0"/>
              <a:t>Code</a:t>
            </a:r>
            <a:r>
              <a:rPr lang="en-US" strike="sngStrike" dirty="0" smtClean="0"/>
              <a:t> 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b="1" dirty="0" smtClean="0"/>
              <a:t>Getting more out of old school VS</a:t>
            </a:r>
            <a:endParaRPr lang="en-US" b="1" strike="sngStrike" dirty="0" smtClean="0"/>
          </a:p>
          <a:p>
            <a:r>
              <a:rPr lang="en-US" i="1" dirty="0" smtClean="0"/>
              <a:t>See what you want, inline, in real-time</a:t>
            </a:r>
            <a:r>
              <a:rPr lang="en-US" dirty="0" smtClean="0"/>
              <a:t> – </a:t>
            </a:r>
            <a:r>
              <a:rPr lang="en-US" b="1" dirty="0" smtClean="0"/>
              <a:t>Code Attributes</a:t>
            </a:r>
          </a:p>
          <a:p>
            <a:r>
              <a:rPr lang="en-US" i="1" dirty="0" smtClean="0"/>
              <a:t>Do something with all those PDB files</a:t>
            </a:r>
            <a:r>
              <a:rPr lang="en-US" dirty="0" smtClean="0"/>
              <a:t> – </a:t>
            </a:r>
            <a:r>
              <a:rPr lang="en-US" b="1" dirty="0" smtClean="0"/>
              <a:t>Use the source, Luke</a:t>
            </a:r>
          </a:p>
          <a:p>
            <a:r>
              <a:rPr lang="en-US" i="1" dirty="0" smtClean="0"/>
              <a:t>Go where no debugger has gone before</a:t>
            </a:r>
            <a:r>
              <a:rPr lang="en-US" dirty="0" smtClean="0"/>
              <a:t> – </a:t>
            </a:r>
            <a:r>
              <a:rPr lang="en-US" b="1" dirty="0" smtClean="0"/>
              <a:t>Debugging in production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93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1546"/>
          <a:stretch/>
        </p:blipFill>
        <p:spPr>
          <a:xfrm>
            <a:off x="756630" y="3334304"/>
            <a:ext cx="4825463" cy="149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6651"/>
          <a:stretch/>
        </p:blipFill>
        <p:spPr>
          <a:xfrm>
            <a:off x="6689430" y="2006231"/>
            <a:ext cx="4171950" cy="415002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Breakpoints – Navigate Call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Sub 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65" y="1847442"/>
            <a:ext cx="8478910" cy="2353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" y="5059815"/>
            <a:ext cx="10797270" cy="10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Run To Cursor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95" y="1416844"/>
            <a:ext cx="9370409" cy="2351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5" y="4037048"/>
            <a:ext cx="9068628" cy="26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Run To Cursor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5" y="1389543"/>
            <a:ext cx="4848778" cy="5390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33" y="1572567"/>
            <a:ext cx="6045958" cy="1676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519"/>
          <a:stretch/>
        </p:blipFill>
        <p:spPr>
          <a:xfrm>
            <a:off x="5326912" y="3691990"/>
            <a:ext cx="6705600" cy="19716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221526" y="3189770"/>
            <a:ext cx="3881276" cy="572369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5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Labels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49" y="1541907"/>
            <a:ext cx="3086100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00" y="1646496"/>
            <a:ext cx="4572638" cy="267689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082834" y="3405051"/>
            <a:ext cx="2657204" cy="47026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25" y="4847528"/>
            <a:ext cx="43148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– Searching and Filtering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66" y="2083323"/>
            <a:ext cx="9738749" cy="1336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66" y="4119512"/>
            <a:ext cx="9738749" cy="17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5614" y="2766219"/>
            <a:ext cx="7240773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Function Breakpoints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202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19" y="4204355"/>
            <a:ext cx="9504361" cy="234044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1502" y="2015521"/>
            <a:ext cx="2534305" cy="1108091"/>
            <a:chOff x="1258978" y="1690688"/>
            <a:chExt cx="2534305" cy="11080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3819" y="1690688"/>
              <a:ext cx="2449464" cy="1108091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1258978" y="1900213"/>
              <a:ext cx="1069443" cy="791852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431" y="1690688"/>
            <a:ext cx="6884210" cy="16952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329699" y="2410193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481688">
            <a:off x="6166937" y="3358990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2" y="2052083"/>
            <a:ext cx="11687776" cy="17251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12" y="4275284"/>
            <a:ext cx="11668784" cy="12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Stop Magically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65" y="4219207"/>
            <a:ext cx="4077269" cy="2638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7930" y="2177143"/>
            <a:ext cx="50161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How about: "No"</a:t>
            </a:r>
          </a:p>
          <a:p>
            <a:r>
              <a:rPr lang="en-US" sz="2400" dirty="0" smtClean="0"/>
              <a:t>			-JIT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7267" y="1367482"/>
            <a:ext cx="5713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Native Debugging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4003586" y="4151871"/>
            <a:ext cx="4201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Performance</a:t>
            </a:r>
            <a:endParaRPr lang="en-US" sz="6000" dirty="0"/>
          </a:p>
        </p:txBody>
      </p:sp>
      <p:sp>
        <p:nvSpPr>
          <p:cNvPr id="7" name="&quot;No&quot; Symbol 6"/>
          <p:cNvSpPr/>
          <p:nvPr/>
        </p:nvSpPr>
        <p:spPr>
          <a:xfrm>
            <a:off x="4695568" y="590210"/>
            <a:ext cx="2570206" cy="2570206"/>
          </a:xfrm>
          <a:prstGeom prst="noSmoking">
            <a:avLst>
              <a:gd name="adj" fmla="val 8173"/>
            </a:avLst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4819131" y="3535237"/>
            <a:ext cx="2570206" cy="2570206"/>
          </a:xfrm>
          <a:prstGeom prst="noSmoking">
            <a:avLst>
              <a:gd name="adj" fmla="val 8173"/>
            </a:avLst>
          </a:prstGeom>
          <a:solidFill>
            <a:srgbClr val="C000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breaks debugging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47" y="1690688"/>
            <a:ext cx="10859506" cy="2498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2" y="4514850"/>
            <a:ext cx="11080056" cy="7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375" y="4147794"/>
            <a:ext cx="2087277" cy="27102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6798" y="1996511"/>
            <a:ext cx="4591639" cy="1928338"/>
            <a:chOff x="838200" y="2222993"/>
            <a:chExt cx="4591639" cy="1928338"/>
          </a:xfrm>
        </p:grpSpPr>
        <p:sp>
          <p:nvSpPr>
            <p:cNvPr id="5" name="TextBox 4"/>
            <p:cNvSpPr txBox="1"/>
            <p:nvPr/>
          </p:nvSpPr>
          <p:spPr>
            <a:xfrm>
              <a:off x="838200" y="2222993"/>
              <a:ext cx="4591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COMPLUS_ZapDisable</a:t>
              </a:r>
              <a:r>
                <a:rPr lang="en-US" sz="3200" dirty="0" smtClean="0"/>
                <a:t>=1</a:t>
              </a:r>
              <a:endParaRPr lang="en-US" sz="3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119" y="2951181"/>
              <a:ext cx="2971800" cy="120015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760999" y="3751868"/>
              <a:ext cx="2858920" cy="399463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25489" y="1996511"/>
            <a:ext cx="38178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&lt;assembly name&gt;.</a:t>
            </a:r>
            <a:r>
              <a:rPr lang="en-US" sz="3200" dirty="0" err="1" smtClean="0"/>
              <a:t>ini</a:t>
            </a:r>
            <a:endParaRPr lang="en-US" sz="3200" dirty="0" smtClean="0"/>
          </a:p>
          <a:p>
            <a:endParaRPr lang="en-US" dirty="0"/>
          </a:p>
          <a:p>
            <a:r>
              <a:rPr lang="en-US" dirty="0"/>
              <a:t>[.NET Framework Debugging Control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GenerateTrackingInfo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AllowOptimize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6748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5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6798" y="1996511"/>
            <a:ext cx="4591639" cy="1928338"/>
            <a:chOff x="838200" y="2222993"/>
            <a:chExt cx="4591639" cy="1928338"/>
          </a:xfrm>
        </p:grpSpPr>
        <p:sp>
          <p:nvSpPr>
            <p:cNvPr id="5" name="TextBox 4"/>
            <p:cNvSpPr txBox="1"/>
            <p:nvPr/>
          </p:nvSpPr>
          <p:spPr>
            <a:xfrm>
              <a:off x="838200" y="2222993"/>
              <a:ext cx="45916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/>
                <a:t>COMPLUS_ZapDisable</a:t>
              </a:r>
              <a:r>
                <a:rPr lang="en-US" sz="3200" dirty="0" smtClean="0"/>
                <a:t>=1</a:t>
              </a:r>
              <a:endParaRPr lang="en-US" sz="3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8119" y="2951181"/>
              <a:ext cx="2971800" cy="120015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760999" y="3751868"/>
              <a:ext cx="2858920" cy="399463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25489" y="1996511"/>
            <a:ext cx="38178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&lt;assembly name&gt;.</a:t>
            </a:r>
            <a:r>
              <a:rPr lang="en-US" sz="3200" dirty="0" err="1" smtClean="0"/>
              <a:t>ini</a:t>
            </a:r>
            <a:endParaRPr lang="en-US" sz="3200" dirty="0" smtClean="0"/>
          </a:p>
          <a:p>
            <a:endParaRPr lang="en-US" dirty="0"/>
          </a:p>
          <a:p>
            <a:r>
              <a:rPr lang="en-US" dirty="0"/>
              <a:t>[.NET Framework Debugging Control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GenerateTrackingInfo</a:t>
            </a:r>
            <a:r>
              <a:rPr lang="en-US" dirty="0" smtClean="0"/>
              <a:t>=1</a:t>
            </a:r>
          </a:p>
          <a:p>
            <a:r>
              <a:rPr lang="en-US" dirty="0" err="1" smtClean="0"/>
              <a:t>AllowOptimize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76748"/>
            <a:ext cx="5819799" cy="1029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65608" y="1996511"/>
            <a:ext cx="6249971" cy="4507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47" y="3839483"/>
            <a:ext cx="1999768" cy="301851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19654" y="1647945"/>
            <a:ext cx="5153439" cy="227690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Breakpoints – Disable Optimizations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1" y="2402958"/>
            <a:ext cx="8918058" cy="648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9" y="4518836"/>
            <a:ext cx="11270922" cy="8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644" y="2766219"/>
            <a:ext cx="4488712" cy="1325563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Tracepoints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063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2027" y="5569639"/>
            <a:ext cx="4727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Variable binding: {x}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94" y="1795191"/>
            <a:ext cx="8797610" cy="2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04840"/>
              </p:ext>
            </p:extLst>
          </p:nvPr>
        </p:nvGraphicFramePr>
        <p:xfrm>
          <a:off x="3288118" y="1981108"/>
          <a:ext cx="5615763" cy="402336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657"/>
                <a:gridCol w="4019106"/>
              </a:tblGrid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Token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 anchor="ctr"/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Current instruction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$CALLER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Calling function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$CALLSTACK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 stack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Current function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 id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$PNAME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Process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Thread id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Thread name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$TICK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$TNAME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4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Tracepoints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08322" y="5412884"/>
            <a:ext cx="41753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Ozcode</a:t>
            </a:r>
            <a:r>
              <a:rPr lang="en-US" sz="4400" dirty="0" smtClean="0"/>
              <a:t> recording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6" y="2530548"/>
            <a:ext cx="11492229" cy="17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644" y="2766219"/>
            <a:ext cx="4488712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Conditions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181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inside your breakpoints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18" y="4386076"/>
            <a:ext cx="3972163" cy="24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Rainbow's ends of Unicorn Debuggers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5464" y="1984523"/>
            <a:ext cx="5045968" cy="1630547"/>
            <a:chOff x="1982153" y="1984523"/>
            <a:chExt cx="5045968" cy="1630547"/>
          </a:xfrm>
        </p:grpSpPr>
        <p:sp>
          <p:nvSpPr>
            <p:cNvPr id="3" name="TextBox 2"/>
            <p:cNvSpPr txBox="1"/>
            <p:nvPr/>
          </p:nvSpPr>
          <p:spPr>
            <a:xfrm>
              <a:off x="3391787" y="2466435"/>
              <a:ext cx="363633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"</a:t>
              </a:r>
              <a:r>
                <a:rPr lang="en-US" sz="3200" dirty="0" smtClean="0"/>
                <a:t>Select" isn’t broken</a:t>
              </a:r>
            </a:p>
            <a:p>
              <a:pPr lvl="1"/>
              <a:r>
                <a:rPr lang="en-US" dirty="0" smtClean="0"/>
                <a:t>- The Pragmatic Programmer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153" y="1984523"/>
              <a:ext cx="1409634" cy="163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4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inside your breakpoints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7" y="2309058"/>
            <a:ext cx="8355126" cy="22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Breakpoints: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6" y="2305492"/>
            <a:ext cx="46863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35" y="2123521"/>
            <a:ext cx="6334125" cy="270020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66073" y="4237248"/>
            <a:ext cx="2488019" cy="4322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948" y="2766219"/>
            <a:ext cx="3708105" cy="1325563"/>
          </a:xfrm>
        </p:spPr>
        <p:txBody>
          <a:bodyPr>
            <a:normAutofit/>
          </a:bodyPr>
          <a:lstStyle/>
          <a:p>
            <a:r>
              <a:rPr lang="en-US" sz="7200" dirty="0" smtClean="0"/>
              <a:t>Object ID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26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 – Make one today!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90" y="1690688"/>
            <a:ext cx="6242419" cy="488189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94745" y="3912783"/>
            <a:ext cx="2105247" cy="542261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 - Referencing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7932" y="1690688"/>
            <a:ext cx="9656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$1 in new debugger; 1# in old debugger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584"/>
          <a:stretch/>
        </p:blipFill>
        <p:spPr>
          <a:xfrm>
            <a:off x="7611582" y="3015825"/>
            <a:ext cx="2743200" cy="907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4" y="3015825"/>
            <a:ext cx="4829175" cy="94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932" y="5283938"/>
            <a:ext cx="90868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647" y="2766219"/>
            <a:ext cx="5390707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Watch Window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864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Expressions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814" y="2009665"/>
            <a:ext cx="7592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Executes in debugged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Must execute in 20 seconds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4036927"/>
            <a:ext cx="11662333" cy="10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Expressions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" y="1892595"/>
            <a:ext cx="11371219" cy="44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Window – Change State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0" y="1690688"/>
            <a:ext cx="10998160" cy="2059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76" y="4348716"/>
            <a:ext cx="9691249" cy="18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100" y="2766219"/>
            <a:ext cx="6781801" cy="1325563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Immediate Window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093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Rainbow's ends of Unicorn Debuggers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21127" y="4030781"/>
            <a:ext cx="5527414" cy="1934502"/>
            <a:chOff x="4954774" y="4030781"/>
            <a:chExt cx="5527414" cy="1934502"/>
          </a:xfrm>
        </p:grpSpPr>
        <p:sp>
          <p:nvSpPr>
            <p:cNvPr id="4" name="TextBox 3"/>
            <p:cNvSpPr txBox="1"/>
            <p:nvPr/>
          </p:nvSpPr>
          <p:spPr>
            <a:xfrm>
              <a:off x="4954774" y="4567145"/>
              <a:ext cx="306217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Sometimes it is</a:t>
              </a:r>
            </a:p>
            <a:p>
              <a:pPr lvl="1"/>
              <a:r>
                <a:rPr lang="en-US" dirty="0" smtClean="0"/>
                <a:t>- Life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5682" y="4030781"/>
              <a:ext cx="2486506" cy="193450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365464" y="1984523"/>
            <a:ext cx="5045968" cy="1630547"/>
            <a:chOff x="1982153" y="1984523"/>
            <a:chExt cx="5045968" cy="1630547"/>
          </a:xfrm>
        </p:grpSpPr>
        <p:sp>
          <p:nvSpPr>
            <p:cNvPr id="12" name="TextBox 11"/>
            <p:cNvSpPr txBox="1"/>
            <p:nvPr/>
          </p:nvSpPr>
          <p:spPr>
            <a:xfrm>
              <a:off x="3391787" y="2466435"/>
              <a:ext cx="363633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"</a:t>
              </a:r>
              <a:r>
                <a:rPr lang="en-US" sz="3200" dirty="0" smtClean="0"/>
                <a:t>Select" isn’t broken</a:t>
              </a:r>
            </a:p>
            <a:p>
              <a:pPr lvl="1"/>
              <a:r>
                <a:rPr lang="en-US" dirty="0" smtClean="0"/>
                <a:t>- The Pragmatic Programmer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153" y="1984523"/>
              <a:ext cx="1409634" cy="163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Window – Evaluate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3" y="1966023"/>
            <a:ext cx="10920994" cy="40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Window – Assign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59" y="2887403"/>
            <a:ext cx="11787282" cy="207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117"/>
            <a:ext cx="10515600" cy="4178883"/>
          </a:xfrm>
        </p:spPr>
        <p:txBody>
          <a:bodyPr/>
          <a:lstStyle/>
          <a:p>
            <a:r>
              <a:rPr lang="en-US" dirty="0" smtClean="0"/>
              <a:t>Removing whitespace to get better debugging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76" y="3900330"/>
            <a:ext cx="428684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Code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4584" y="2913020"/>
            <a:ext cx="5362831" cy="165898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DebuggerDisplayAttribute</a:t>
            </a:r>
            <a:endParaRPr lang="en-US" sz="3600" dirty="0" smtClean="0"/>
          </a:p>
          <a:p>
            <a:r>
              <a:rPr lang="en-US" sz="3600" dirty="0" err="1" smtClean="0"/>
              <a:t>DebuggerTypeProxy</a:t>
            </a:r>
            <a:endParaRPr lang="en-US" sz="3600" dirty="0" smtClean="0"/>
          </a:p>
          <a:p>
            <a:r>
              <a:rPr lang="en-US" sz="3600" dirty="0" err="1" smtClean="0"/>
              <a:t>DebuggerBrowsable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32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5514" y="2743200"/>
            <a:ext cx="6960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[Conditional("DEBUG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4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6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563" y="2520779"/>
            <a:ext cx="6227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Debugger.Break</a:t>
            </a:r>
            <a:endParaRPr lang="en-US" sz="4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Debugger.IsAttached</a:t>
            </a:r>
            <a:endParaRPr lang="en-US" sz="4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880" y="3326674"/>
            <a:ext cx="877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</a:t>
            </a:r>
            <a:r>
              <a:rPr lang="en-US" sz="3200" dirty="0" smtClean="0">
                <a:hlinkClick r:id="rId3"/>
              </a:rPr>
              <a:t>://github.com/codekaizen/AdvNetDebugging/FoodNameClustering/</a:t>
            </a:r>
            <a:r>
              <a:rPr lang="en-US" sz="32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94175"/>
          </a:xfrm>
        </p:spPr>
        <p:txBody>
          <a:bodyPr/>
          <a:lstStyle/>
          <a:p>
            <a:r>
              <a:rPr lang="en-US" dirty="0" smtClean="0"/>
              <a:t>The backdoor to your code at runtime: PDBs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77" y="3938371"/>
            <a:ext cx="2487845" cy="23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PDBs make nicer exceptions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7" y="3106664"/>
            <a:ext cx="11415286" cy="8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make nicer exceptions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2970" y="2118813"/>
            <a:ext cx="91460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Computes and returns the stack trace as a string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Attempts to get source file and line number information if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// is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GetStackTrace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(bool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Obtain the stack trace string. Note that since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Environment.GetStackTrace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will add the path to the source file if the PDB is present and a demand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for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FileIOPermission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PathDiscovery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succeeds, we need to make sure we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// don't store the stack trace string in the _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member variable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String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Environment.GetStackTrace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(this,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needFileInfo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return _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remoteStackTraceString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tempStackTraceString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</a:p>
        </p:txBody>
      </p:sp>
    </p:spTree>
    <p:extLst>
      <p:ext uri="{BB962C8B-B14F-4D97-AF65-F5344CB8AC3E}">
        <p14:creationId xmlns:p14="http://schemas.microsoft.com/office/powerpoint/2010/main" val="15222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this, </a:t>
            </a:r>
            <a:r>
              <a:rPr lang="en-US" smtClean="0"/>
              <a:t>and why?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0666"/>
            <a:ext cx="9970982" cy="530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062" y="1350666"/>
            <a:ext cx="3530120" cy="334721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445938" y="2460637"/>
            <a:ext cx="1300123" cy="73364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a PDB?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Guid</a:t>
            </a:r>
            <a:endParaRPr lang="en-US" dirty="0" smtClean="0"/>
          </a:p>
          <a:p>
            <a:r>
              <a:rPr lang="en-US" dirty="0" smtClean="0"/>
              <a:t>Age</a:t>
            </a:r>
          </a:p>
          <a:p>
            <a:r>
              <a:rPr lang="en-US" dirty="0" smtClean="0"/>
              <a:t>Symbol names</a:t>
            </a:r>
          </a:p>
          <a:p>
            <a:r>
              <a:rPr lang="en-US" dirty="0"/>
              <a:t>Mapping from generated code offsets to symbols</a:t>
            </a:r>
          </a:p>
          <a:p>
            <a:r>
              <a:rPr lang="en-US" dirty="0" smtClean="0"/>
              <a:t>Source file</a:t>
            </a:r>
          </a:p>
          <a:p>
            <a:r>
              <a:rPr lang="en-US" dirty="0" smtClean="0"/>
              <a:t>Source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4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a </a:t>
            </a:r>
            <a:r>
              <a:rPr lang="en-US" dirty="0" err="1" smtClean="0"/>
              <a:t>.Net</a:t>
            </a:r>
            <a:r>
              <a:rPr lang="en-US" dirty="0" smtClean="0"/>
              <a:t> PDB?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Guid</a:t>
            </a:r>
            <a:endParaRPr lang="en-US" dirty="0" smtClean="0"/>
          </a:p>
          <a:p>
            <a:r>
              <a:rPr lang="en-US" dirty="0" smtClean="0"/>
              <a:t>Age</a:t>
            </a:r>
          </a:p>
          <a:p>
            <a:r>
              <a:rPr lang="en-US" strike="sngStrike" dirty="0" smtClean="0"/>
              <a:t>Symbol names</a:t>
            </a:r>
          </a:p>
          <a:p>
            <a:r>
              <a:rPr lang="en-US" strike="sngStrike" dirty="0"/>
              <a:t>Mapping from generated code offsets to symbols</a:t>
            </a:r>
          </a:p>
          <a:p>
            <a:r>
              <a:rPr lang="en-US" dirty="0" smtClean="0"/>
              <a:t>Source file</a:t>
            </a:r>
          </a:p>
          <a:p>
            <a:r>
              <a:rPr lang="en-US" dirty="0" smtClean="0"/>
              <a:t>Source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 your PDB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them</a:t>
            </a:r>
          </a:p>
          <a:p>
            <a:r>
              <a:rPr lang="en-US" dirty="0" smtClean="0"/>
              <a:t>Ship them</a:t>
            </a:r>
          </a:p>
          <a:p>
            <a:r>
              <a:rPr lang="en-US" dirty="0" smtClean="0"/>
              <a:t>Nuget Symbol Package</a:t>
            </a:r>
          </a:p>
          <a:p>
            <a:r>
              <a:rPr lang="en-US" dirty="0" smtClean="0"/>
              <a:t>Source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8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manage your PDB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Delete them</a:t>
            </a:r>
          </a:p>
          <a:p>
            <a:r>
              <a:rPr lang="en-US" dirty="0" smtClean="0"/>
              <a:t>Ship them</a:t>
            </a:r>
          </a:p>
          <a:p>
            <a:r>
              <a:rPr lang="en-US" dirty="0" smtClean="0"/>
              <a:t>Nuget Symbol Package</a:t>
            </a:r>
          </a:p>
          <a:p>
            <a:r>
              <a:rPr lang="en-US" dirty="0" smtClean="0"/>
              <a:t>Source Server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7953" y="3200400"/>
            <a:ext cx="3189768" cy="893135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TeamCity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0" y="2434856"/>
            <a:ext cx="11586879" cy="4138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9" y="1420774"/>
            <a:ext cx="10941380" cy="7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TeamCity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5022"/>
          <a:stretch/>
        </p:blipFill>
        <p:spPr>
          <a:xfrm>
            <a:off x="73029" y="2672757"/>
            <a:ext cx="12045942" cy="142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3" b="30898"/>
          <a:stretch/>
        </p:blipFill>
        <p:spPr>
          <a:xfrm>
            <a:off x="4524884" y="1408678"/>
            <a:ext cx="7348709" cy="4949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3" b="25363"/>
          <a:stretch/>
        </p:blipFill>
        <p:spPr>
          <a:xfrm>
            <a:off x="275109" y="1863151"/>
            <a:ext cx="3807794" cy="382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5471"/>
          <a:stretch/>
        </p:blipFill>
        <p:spPr>
          <a:xfrm>
            <a:off x="2505075" y="1690688"/>
            <a:ext cx="7181850" cy="46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source server: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540" y="1603590"/>
            <a:ext cx="3246697" cy="2276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7" b="18625"/>
          <a:stretch/>
        </p:blipFill>
        <p:spPr>
          <a:xfrm>
            <a:off x="747823" y="4221634"/>
            <a:ext cx="10696354" cy="23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5086499"/>
            <a:ext cx="6629400" cy="111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950549"/>
            <a:ext cx="59436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86" y="2293142"/>
            <a:ext cx="4858428" cy="220058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3266005" y="4135685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8900000">
            <a:off x="7390330" y="4953694"/>
            <a:ext cx="1030840" cy="53732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7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broken select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0028" y="6268733"/>
            <a:ext cx="625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stackoverflow.com/questions/5188671/</a:t>
            </a: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916" y="1380860"/>
            <a:ext cx="7116168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981200"/>
            <a:ext cx="6781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 Don't Load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60" y="2295525"/>
            <a:ext cx="5409530" cy="2952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524079"/>
            <a:ext cx="5600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9191" y="5521235"/>
            <a:ext cx="771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Rebuild same source code; Use previous EXE or PDB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524000"/>
            <a:ext cx="47625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628900"/>
            <a:ext cx="3695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2850" y="3044280"/>
            <a:ext cx="468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/>
              <a:t>Symchk</a:t>
            </a:r>
            <a:r>
              <a:rPr lang="en-US" sz="4400" dirty="0" smtClean="0"/>
              <a:t> / </a:t>
            </a:r>
            <a:r>
              <a:rPr lang="en-US" sz="4400" dirty="0" err="1" smtClean="0"/>
              <a:t>Chkmatch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358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83" y="1477925"/>
            <a:ext cx="9647433" cy="480591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86268" y="3965944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74870" y="5479312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83" y="1477925"/>
            <a:ext cx="9645919" cy="4805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PDBs Don't Match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62759" y="5773478"/>
            <a:ext cx="4508205" cy="510364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can't find your PDB files.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2539631"/>
            <a:ext cx="80962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Gotchu</a:t>
            </a:r>
            <a:r>
              <a:rPr lang="en-US" dirty="0" smtClean="0"/>
              <a:t> Fam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1" y="1243103"/>
            <a:ext cx="6473734" cy="4972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33485" b="18414"/>
          <a:stretch/>
        </p:blipFill>
        <p:spPr>
          <a:xfrm>
            <a:off x="344532" y="1825238"/>
            <a:ext cx="4384222" cy="38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6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Ad-hoc PDB Generation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0" y="3244040"/>
            <a:ext cx="4063065" cy="113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662"/>
          <a:stretch/>
        </p:blipFill>
        <p:spPr>
          <a:xfrm>
            <a:off x="5175315" y="1291472"/>
            <a:ext cx="6674178" cy="54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2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479" y="2766219"/>
            <a:ext cx="9789042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DevOps: crashing in production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6753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path before time runs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5973" y="5260458"/>
            <a:ext cx="628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Besides psychic powers, tools and techniques are the surest way to increase debugging speed.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867275" y="1851726"/>
            <a:ext cx="2457450" cy="2771775"/>
            <a:chOff x="4867275" y="1851726"/>
            <a:chExt cx="2457450" cy="27717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7275" y="1851726"/>
              <a:ext cx="2457450" cy="2771775"/>
            </a:xfrm>
            <a:prstGeom prst="rect">
              <a:avLst/>
            </a:prstGeom>
          </p:spPr>
        </p:pic>
        <p:sp>
          <p:nvSpPr>
            <p:cNvPr id="8" name="&quot;No&quot; Symbol 7"/>
            <p:cNvSpPr/>
            <p:nvPr/>
          </p:nvSpPr>
          <p:spPr>
            <a:xfrm>
              <a:off x="6267894" y="209408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&quot;No&quot; Symbol 8"/>
            <p:cNvSpPr/>
            <p:nvPr/>
          </p:nvSpPr>
          <p:spPr>
            <a:xfrm>
              <a:off x="5330634" y="248270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&quot;No&quot; Symbol 9"/>
            <p:cNvSpPr/>
            <p:nvPr/>
          </p:nvSpPr>
          <p:spPr>
            <a:xfrm>
              <a:off x="5812642" y="284846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&quot;No&quot; Symbol 10"/>
            <p:cNvSpPr/>
            <p:nvPr/>
          </p:nvSpPr>
          <p:spPr>
            <a:xfrm>
              <a:off x="6737321" y="3248246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&quot;No&quot; Symbol 11"/>
            <p:cNvSpPr/>
            <p:nvPr/>
          </p:nvSpPr>
          <p:spPr>
            <a:xfrm>
              <a:off x="6267894" y="3622513"/>
              <a:ext cx="283358" cy="283358"/>
            </a:xfrm>
            <a:prstGeom prst="noSmoking">
              <a:avLst>
                <a:gd name="adj" fmla="val 7470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412512" y="4146699"/>
            <a:ext cx="3413051" cy="49806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79000" y="4211067"/>
            <a:ext cx="10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412511" y="1755056"/>
            <a:ext cx="3413051" cy="23922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78999" y="1812027"/>
            <a:ext cx="10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r="1366" b="2487"/>
          <a:stretch/>
        </p:blipFill>
        <p:spPr>
          <a:xfrm>
            <a:off x="3176833" y="1285974"/>
            <a:ext cx="6193411" cy="4632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9505" y="216816"/>
            <a:ext cx="7268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You can </a:t>
            </a:r>
            <a:r>
              <a:rPr lang="en-US" sz="2800" i="1" dirty="0" smtClean="0"/>
              <a:t>not</a:t>
            </a:r>
            <a:r>
              <a:rPr lang="en-US" sz="2800" dirty="0" smtClean="0"/>
              <a:t> have Visual Studio on the server. </a:t>
            </a:r>
            <a:br>
              <a:rPr lang="en-US" sz="2800" dirty="0" smtClean="0"/>
            </a:br>
            <a:r>
              <a:rPr lang="en-US" sz="2800" dirty="0" smtClean="0"/>
              <a:t>You get nothing!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42322" y="6183984"/>
            <a:ext cx="2262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Good day, sir!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83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0" y="2683967"/>
            <a:ext cx="1473361" cy="1473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35132" y="3035926"/>
            <a:ext cx="8874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=   Tools/AdvancedNetDebugger.psm1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0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4815" y="1227273"/>
            <a:ext cx="4822371" cy="1325563"/>
          </a:xfrm>
        </p:spPr>
        <p:txBody>
          <a:bodyPr/>
          <a:lstStyle/>
          <a:p>
            <a:r>
              <a:rPr lang="en-US" dirty="0" smtClean="0"/>
              <a:t>Install Windows SDK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86" y="2892470"/>
            <a:ext cx="4772025" cy="2114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91095" y="6043752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C:\Program Files (x86)\Windows Kits\10\Debuggers</a:t>
            </a:r>
          </a:p>
        </p:txBody>
      </p:sp>
    </p:spTree>
    <p:extLst>
      <p:ext uri="{BB962C8B-B14F-4D97-AF65-F5344CB8AC3E}">
        <p14:creationId xmlns:p14="http://schemas.microsoft.com/office/powerpoint/2010/main" val="128915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84815" y="1227273"/>
            <a:ext cx="4822371" cy="1325563"/>
          </a:xfrm>
        </p:spPr>
        <p:txBody>
          <a:bodyPr/>
          <a:lstStyle/>
          <a:p>
            <a:r>
              <a:rPr lang="en-US" dirty="0" smtClean="0"/>
              <a:t>Install Windows SDK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3084" y="6069875"/>
            <a:ext cx="744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dirty="0"/>
              <a:t>:\Program Files (x86)\Windows Kits\10\Debuggers\</a:t>
            </a:r>
            <a:r>
              <a:rPr lang="en-US" sz="2400" dirty="0" err="1"/>
              <a:t>Redist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62152" y="2639144"/>
            <a:ext cx="166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Missing?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3" y="3845378"/>
            <a:ext cx="588645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4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163" y="2766219"/>
            <a:ext cx="5227674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Memory Dumps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371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Memory Dump - </a:t>
            </a:r>
            <a:r>
              <a:rPr lang="en-US" dirty="0" err="1" smtClean="0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872991"/>
            <a:ext cx="62865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64"/>
          <a:stretch/>
        </p:blipFill>
        <p:spPr>
          <a:xfrm>
            <a:off x="404037" y="2639257"/>
            <a:ext cx="11383926" cy="15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8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89" y="1690688"/>
            <a:ext cx="5612023" cy="44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Memory Dump - </a:t>
            </a:r>
            <a:r>
              <a:rPr lang="en-US" dirty="0" err="1"/>
              <a:t>Procdump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18672" y="2679405"/>
            <a:ext cx="4554656" cy="2308324"/>
            <a:chOff x="1731603" y="2328530"/>
            <a:chExt cx="4554656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2746744" y="2328530"/>
              <a:ext cx="353951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New-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HangDump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3600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3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New-</a:t>
              </a:r>
              <a:r>
                <a:rPr lang="en-US" sz="36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CrashDump</a:t>
              </a:r>
              <a:endParaRPr lang="en-US" sz="3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4" y="2349795"/>
              <a:ext cx="724517" cy="7245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603" y="3912337"/>
              <a:ext cx="724517" cy="724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7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Memory Dump - </a:t>
            </a:r>
            <a:r>
              <a:rPr lang="en-US" dirty="0" err="1" smtClean="0"/>
              <a:t>Procexp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84" y="1690688"/>
            <a:ext cx="7895631" cy="448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7329" y="989670"/>
            <a:ext cx="3777342" cy="1325563"/>
          </a:xfrm>
        </p:spPr>
        <p:txBody>
          <a:bodyPr>
            <a:noAutofit/>
          </a:bodyPr>
          <a:lstStyle/>
          <a:p>
            <a:r>
              <a:rPr lang="en-US" sz="7200" dirty="0" smtClean="0"/>
              <a:t>The Code</a:t>
            </a:r>
            <a:endParaRPr lang="en-US" sz="7200" dirty="0"/>
          </a:p>
        </p:txBody>
      </p:sp>
      <p:sp>
        <p:nvSpPr>
          <p:cNvPr id="4" name="TextBox 3"/>
          <p:cNvSpPr txBox="1"/>
          <p:nvPr/>
        </p:nvSpPr>
        <p:spPr>
          <a:xfrm>
            <a:off x="1706880" y="3326674"/>
            <a:ext cx="877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https://github.com/codekaizen/AdvNetDebugging</a:t>
            </a:r>
            <a:r>
              <a:rPr lang="en-US" sz="3200" dirty="0" smtClean="0">
                <a:hlinkClick r:id="rId3"/>
              </a:rPr>
              <a:t>/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9065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Visual Studio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59" y="1467404"/>
            <a:ext cx="10094882" cy="50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Visual 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10" y="1690688"/>
            <a:ext cx="9166778" cy="2717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2728"/>
          <a:stretch/>
        </p:blipFill>
        <p:spPr>
          <a:xfrm>
            <a:off x="158382" y="5022207"/>
            <a:ext cx="5705714" cy="1422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310"/>
          <a:stretch/>
        </p:blipFill>
        <p:spPr>
          <a:xfrm>
            <a:off x="5979039" y="5022207"/>
            <a:ext cx="6099183" cy="14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Memprofiler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9348"/>
          <a:stretch/>
        </p:blipFill>
        <p:spPr>
          <a:xfrm>
            <a:off x="1088130" y="1396044"/>
            <a:ext cx="10015740" cy="53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Memprofiler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995"/>
          <a:stretch/>
        </p:blipFill>
        <p:spPr>
          <a:xfrm>
            <a:off x="1033462" y="1346883"/>
            <a:ext cx="10125075" cy="52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9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Windbg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08" y="2254766"/>
            <a:ext cx="9835783" cy="1679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717" y="5011468"/>
            <a:ext cx="4250950" cy="357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8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Memory Dumps – </a:t>
            </a:r>
            <a:r>
              <a:rPr lang="en-US" dirty="0" err="1" smtClean="0"/>
              <a:t>Windbg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789441" cy="2243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69" y="4351035"/>
            <a:ext cx="10075289" cy="2262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3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Automating Analysis of Memory Dumps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2420" y="4392650"/>
            <a:ext cx="904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github.com/Wintellect/WintellectPowerShell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822907" y="2656948"/>
            <a:ext cx="45461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Get-</a:t>
            </a:r>
            <a:r>
              <a:rPr lang="en-US" sz="4400" dirty="0" err="1"/>
              <a:t>DumpAnalysis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11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39991" y="2828836"/>
            <a:ext cx="83120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/>
              <a:t>Logging in Production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744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Logging in Production – Danger!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259" y="198051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5767" y="2828836"/>
            <a:ext cx="19062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/>
              <a:t>ETW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98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9345</TotalTime>
  <Words>1291</Words>
  <Application>Microsoft Office PowerPoint</Application>
  <PresentationFormat>Widescreen</PresentationFormat>
  <Paragraphs>337</Paragraphs>
  <Slides>114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Consolas</vt:lpstr>
      <vt:lpstr>Office Theme</vt:lpstr>
      <vt:lpstr>Advanced .Net Debugging</vt:lpstr>
      <vt:lpstr>Super exciting old technologies!</vt:lpstr>
      <vt:lpstr>PowerPoint Presentation</vt:lpstr>
      <vt:lpstr>The Rainbow's ends of Unicorn Debuggers</vt:lpstr>
      <vt:lpstr>The Rainbow's ends of Unicorn Debuggers</vt:lpstr>
      <vt:lpstr>Which is this, and why?</vt:lpstr>
      <vt:lpstr>A broken select</vt:lpstr>
      <vt:lpstr>Find the path before time runs out</vt:lpstr>
      <vt:lpstr>The Code</vt:lpstr>
      <vt:lpstr>Visual Studio is like Visual Studio Code,  with debugging</vt:lpstr>
      <vt:lpstr>Useful VS tool windows</vt:lpstr>
      <vt:lpstr>Useful VS tool windows</vt:lpstr>
      <vt:lpstr>Useful VS tool windows</vt:lpstr>
      <vt:lpstr>Intellitrace</vt:lpstr>
      <vt:lpstr>Code Map</vt:lpstr>
      <vt:lpstr>Visual Studio debugging options</vt:lpstr>
      <vt:lpstr>Breakpoints</vt:lpstr>
      <vt:lpstr>Breakpoints 101</vt:lpstr>
      <vt:lpstr>Breakpoints – Import / Export</vt:lpstr>
      <vt:lpstr>Breakpoints – Navigate Call Stack</vt:lpstr>
      <vt:lpstr>Breakpoints – Sub Expressions</vt:lpstr>
      <vt:lpstr>Breakpoints – Run To Cursor</vt:lpstr>
      <vt:lpstr>Breakpoints – Run To Cursor</vt:lpstr>
      <vt:lpstr>Breakpoints – Labels</vt:lpstr>
      <vt:lpstr>Breakpoints – Searching and Filtering</vt:lpstr>
      <vt:lpstr>Function Breakpoints</vt:lpstr>
      <vt:lpstr>Function Breakpoints – Stop Magically</vt:lpstr>
      <vt:lpstr>Function Breakpoints – Stop Magically</vt:lpstr>
      <vt:lpstr>Function Breakpoints – Stop Magically</vt:lpstr>
      <vt:lpstr>Optimization breaks debugging</vt:lpstr>
      <vt:lpstr>Function Breakpoints – Disable Optimizations</vt:lpstr>
      <vt:lpstr>Function Breakpoints – Disable Optimizations</vt:lpstr>
      <vt:lpstr>Function Breakpoints – Disable Optimizations</vt:lpstr>
      <vt:lpstr>Tracepoints</vt:lpstr>
      <vt:lpstr>Tracepoints</vt:lpstr>
      <vt:lpstr>Tracepoints</vt:lpstr>
      <vt:lpstr>Tracepoints</vt:lpstr>
      <vt:lpstr>Conditions</vt:lpstr>
      <vt:lpstr>Code inside your breakpoints</vt:lpstr>
      <vt:lpstr>Code inside your breakpoints</vt:lpstr>
      <vt:lpstr>Advanced Breakpoints: Conditions</vt:lpstr>
      <vt:lpstr>Object ID</vt:lpstr>
      <vt:lpstr>Object ID – Make one today!</vt:lpstr>
      <vt:lpstr>Object ID - Referencing</vt:lpstr>
      <vt:lpstr>Watch Window</vt:lpstr>
      <vt:lpstr>Watch Window Expressions</vt:lpstr>
      <vt:lpstr>Watch Window Expressions</vt:lpstr>
      <vt:lpstr>Watch Window – Change State</vt:lpstr>
      <vt:lpstr>Immediate Window</vt:lpstr>
      <vt:lpstr>Immediate Window – Evaluate</vt:lpstr>
      <vt:lpstr>Immediate Window – Assign</vt:lpstr>
      <vt:lpstr>Removing whitespace to get better debugging information</vt:lpstr>
      <vt:lpstr>Display Code Attributes</vt:lpstr>
      <vt:lpstr>PowerPoint Presentation</vt:lpstr>
      <vt:lpstr>PowerPoint Presentation</vt:lpstr>
      <vt:lpstr>See Code</vt:lpstr>
      <vt:lpstr>The backdoor to your code at runtime: PDBs</vt:lpstr>
      <vt:lpstr>PDBs make nicer exceptions</vt:lpstr>
      <vt:lpstr>PDBs make nicer exceptions</vt:lpstr>
      <vt:lpstr>What's in a PDB?</vt:lpstr>
      <vt:lpstr>What's in a .Net PDB?</vt:lpstr>
      <vt:lpstr>How to manage your PDB files?</vt:lpstr>
      <vt:lpstr>How to manage your PDB files?</vt:lpstr>
      <vt:lpstr>Setup source server: TeamCity</vt:lpstr>
      <vt:lpstr>Setup source server: TeamCity</vt:lpstr>
      <vt:lpstr>Setup source server: Visual Studio</vt:lpstr>
      <vt:lpstr>Setup source server: Visual Studio</vt:lpstr>
      <vt:lpstr>Setup source server: Visual Studio</vt:lpstr>
      <vt:lpstr>Symbols Don't Load</vt:lpstr>
      <vt:lpstr>Symbols Don't Load</vt:lpstr>
      <vt:lpstr>Symbols Don't Load</vt:lpstr>
      <vt:lpstr>PDBs Don't Match</vt:lpstr>
      <vt:lpstr>PDBs Don't Match</vt:lpstr>
      <vt:lpstr>PDBs Don't Match</vt:lpstr>
      <vt:lpstr>PDBs Don't Match</vt:lpstr>
      <vt:lpstr>You can't find your PDB files.</vt:lpstr>
      <vt:lpstr>I Gotchu Fam</vt:lpstr>
      <vt:lpstr>Ad-hoc PDB Generation</vt:lpstr>
      <vt:lpstr>DevOps: crashing in production</vt:lpstr>
      <vt:lpstr>PowerPoint Presentation</vt:lpstr>
      <vt:lpstr>PowerPoint Presentation</vt:lpstr>
      <vt:lpstr>Install Windows SDK</vt:lpstr>
      <vt:lpstr>Install Windows SDK</vt:lpstr>
      <vt:lpstr>Memory Dumps</vt:lpstr>
      <vt:lpstr>Getting a Memory Dump - Procdump</vt:lpstr>
      <vt:lpstr>Getting a Memory Dump - Procdump</vt:lpstr>
      <vt:lpstr>Getting a Memory Dump - Procdump</vt:lpstr>
      <vt:lpstr>Getting a Memory Dump - Procdump</vt:lpstr>
      <vt:lpstr>Getting a Memory Dump - Procexp</vt:lpstr>
      <vt:lpstr>Debugging Memory Dumps – Visual Studio</vt:lpstr>
      <vt:lpstr>Debugging Memory Dumps – Visual Studio</vt:lpstr>
      <vt:lpstr>Debugging Memory Dumps – Memprofiler</vt:lpstr>
      <vt:lpstr>Debugging Memory Dumps – Memprofiler</vt:lpstr>
      <vt:lpstr>Debugging Memory Dumps – Windbg</vt:lpstr>
      <vt:lpstr>Debugging Memory Dumps – Windbg</vt:lpstr>
      <vt:lpstr>Automating Analysis of Memory Dumps</vt:lpstr>
      <vt:lpstr>PowerPoint Presentation</vt:lpstr>
      <vt:lpstr>Logging in Production – Danger!</vt:lpstr>
      <vt:lpstr>PowerPoint Presentation</vt:lpstr>
      <vt:lpstr>Logging in Production - ETW</vt:lpstr>
      <vt:lpstr>Logging in Production - ETW</vt:lpstr>
      <vt:lpstr>PowerPoint Presentation</vt:lpstr>
      <vt:lpstr>Logging in Production - GFlags</vt:lpstr>
      <vt:lpstr>Logging in Production - GFlags</vt:lpstr>
      <vt:lpstr>Logging in Production - GFlags</vt:lpstr>
      <vt:lpstr>Logging in Production - GFlags</vt:lpstr>
      <vt:lpstr>PowerPoint Presentation</vt:lpstr>
      <vt:lpstr>Logging in Production - Fusion</vt:lpstr>
      <vt:lpstr>Logging in Production - Fusion</vt:lpstr>
      <vt:lpstr>Logging in Production - Fusion</vt:lpstr>
      <vt:lpstr>Logging in Production - Fusion</vt:lpstr>
      <vt:lpstr>For more</vt:lpstr>
      <vt:lpstr>For more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.Net Debugging</dc:title>
  <dc:creator>Rory Plaire</dc:creator>
  <cp:lastModifiedBy>Rory Plaire</cp:lastModifiedBy>
  <cp:revision>249</cp:revision>
  <dcterms:created xsi:type="dcterms:W3CDTF">2016-03-09T07:21:35Z</dcterms:created>
  <dcterms:modified xsi:type="dcterms:W3CDTF">2016-04-08T01:14:06Z</dcterms:modified>
</cp:coreProperties>
</file>